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0"/>
  </p:notesMasterIdLst>
  <p:sldIdLst>
    <p:sldId id="256" r:id="rId2"/>
    <p:sldId id="335" r:id="rId3"/>
    <p:sldId id="330" r:id="rId4"/>
    <p:sldId id="331" r:id="rId5"/>
    <p:sldId id="333" r:id="rId6"/>
    <p:sldId id="334" r:id="rId7"/>
    <p:sldId id="322" r:id="rId8"/>
    <p:sldId id="327" r:id="rId9"/>
    <p:sldId id="298" r:id="rId10"/>
    <p:sldId id="321" r:id="rId11"/>
    <p:sldId id="340" r:id="rId12"/>
    <p:sldId id="336" r:id="rId13"/>
    <p:sldId id="337" r:id="rId14"/>
    <p:sldId id="328" r:id="rId15"/>
    <p:sldId id="338" r:id="rId16"/>
    <p:sldId id="323" r:id="rId17"/>
    <p:sldId id="339" r:id="rId18"/>
    <p:sldId id="29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94" autoAdjust="0"/>
  </p:normalViewPr>
  <p:slideViewPr>
    <p:cSldViewPr>
      <p:cViewPr>
        <p:scale>
          <a:sx n="100" d="100"/>
          <a:sy n="100" d="100"/>
        </p:scale>
        <p:origin x="-296" y="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D69330-FE33-401C-A252-9A37787C5800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5CFA9E-68BF-4349-9224-A3CF49E82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02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6134F9-E354-40B9-B358-215FA6D974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F32DD6B-9870-46D6-A57C-0872193C8752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310E0-C4E9-4F24-8B8F-DEFA2195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5B46D-A6ED-4B74-8171-10CA1AA70F47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24AAD-AD00-4237-8A84-9F6E6CA76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0BB04-D8F6-484F-8A58-447AE229260C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756F1-B10C-42B9-9F5F-FE5E92C2A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574" y="1524000"/>
            <a:ext cx="8591677" cy="4805363"/>
          </a:xfrm>
        </p:spPr>
        <p:txBody>
          <a:bodyPr/>
          <a:lstStyle>
            <a:lvl1pPr marL="228600" indent="-228600">
              <a:spcBef>
                <a:spcPts val="6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marL="852488" indent="-225425">
              <a:spcBef>
                <a:spcPts val="0"/>
              </a:spcBef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sz="quarter" idx="10"/>
          </p:nvPr>
        </p:nvSpPr>
        <p:spPr>
          <a:xfrm>
            <a:off x="282575" y="1139824"/>
            <a:ext cx="8612188" cy="384175"/>
          </a:xfrm>
        </p:spPr>
        <p:txBody>
          <a:bodyPr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57963"/>
            <a:ext cx="2133600" cy="138112"/>
          </a:xfrm>
        </p:spPr>
        <p:txBody>
          <a:bodyPr lIns="0" tIns="0" rIns="0" bIns="0" rtlCol="0" anchor="ctr">
            <a:spAutoFit/>
          </a:bodyPr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665E25-2455-4936-B43A-D0DF18FC8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/>
              <a:t>STAND PROTOCOL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E29E6-B1DB-4A6A-843B-81B7B59B84C5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1E438-A085-44E6-AED8-8C92E5C85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EF365-49A8-4B1B-A1F7-356B10EC3C6C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8E78-AFF8-483A-805A-0C1AC509F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9E827-63C1-4BD1-BE5C-9D28068BCCC0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6DEB4-D8B6-4262-A31A-F107775CE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6F8F9-84F1-40C5-BF3B-492D3306BA8C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01C1F-BFE2-47A4-B6B3-5986BD4AD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26F8-9A65-452D-8634-6CAA445801DB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E0FEA-7C5E-4F2F-812C-ED87D973B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2BC84-4EAF-4B58-92C3-47468D6B5A02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D074A-DCD9-450C-A8EB-C577B8CCD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24847-4C75-4C24-B7F1-53CB3DD2B12B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3354E-10F5-4C82-BF9F-0105F1B53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E58E-A81C-447B-AEB7-AEFBBA02C991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840CF-CBE8-4CE9-BD11-F0B554E65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CF0350-6ACF-41C3-AA67-B9178E64626F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D8EA18-BB91-4E8A-8295-026F8D938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37" r:id="rId2"/>
    <p:sldLayoutId id="2147483842" r:id="rId3"/>
    <p:sldLayoutId id="2147483838" r:id="rId4"/>
    <p:sldLayoutId id="2147483839" r:id="rId5"/>
    <p:sldLayoutId id="2147483843" r:id="rId6"/>
    <p:sldLayoutId id="2147483844" r:id="rId7"/>
    <p:sldLayoutId id="2147483845" r:id="rId8"/>
    <p:sldLayoutId id="2147483846" r:id="rId9"/>
    <p:sldLayoutId id="2147483840" r:id="rId10"/>
    <p:sldLayoutId id="2147483847" r:id="rId11"/>
    <p:sldLayoutId id="214748384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57400"/>
            <a:ext cx="80772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</a:rPr>
              <a:t>კლინიკური კვლევები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ka-GE" b="1" dirty="0" smtClean="0"/>
              <a:t>17-</a:t>
            </a:r>
            <a:r>
              <a:rPr lang="en-US" b="1" dirty="0" smtClean="0"/>
              <a:t>0</a:t>
            </a:r>
            <a:r>
              <a:rPr lang="ka-GE" b="1" dirty="0" smtClean="0"/>
              <a:t>1</a:t>
            </a:r>
            <a:r>
              <a:rPr lang="en-US" b="1" dirty="0" smtClean="0"/>
              <a:t>-</a:t>
            </a:r>
            <a:r>
              <a:rPr lang="ka-GE" b="1" dirty="0" smtClean="0"/>
              <a:t>2018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3657600"/>
            <a:ext cx="7239000" cy="990600"/>
          </a:xfrm>
          <a:prstGeom prst="rect">
            <a:avLst/>
          </a:prstGeom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ka-GE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ნესტანი </a:t>
            </a:r>
            <a:r>
              <a:rPr lang="ka-GE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ტუკვაძე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ka-GE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სამეცნიერო-კვლევითი განყოფილების ხელმძღვანელი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ka-GE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ტფდეც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endParaRPr lang="en-US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9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ZeNIX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-TB </a:t>
            </a:r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განახლებული სტატუსი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1430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1524000"/>
            <a:ext cx="838200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400" b="1" dirty="0" smtClean="0">
                <a:solidFill>
                  <a:srgbClr val="FF0000"/>
                </a:solidFill>
                <a:latin typeface="Sylfaen" pitchFamily="18" charset="0"/>
              </a:rPr>
              <a:t>კვლევა არის აქტიურ (სუბიექტების ჩართვის) ფაზაში</a:t>
            </a:r>
            <a:r>
              <a:rPr lang="ka-GE" sz="2400" dirty="0" smtClean="0">
                <a:latin typeface="Sylfae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ka-GE" sz="2000" dirty="0" smtClean="0">
              <a:latin typeface="Sylfae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სეტემბერში მიღებულ </a:t>
            </a:r>
            <a:r>
              <a:rPr lang="ka-GE" sz="2000" smtClean="0">
                <a:latin typeface="Sylfaen" pitchFamily="18" charset="0"/>
              </a:rPr>
              <a:t>იქნა </a:t>
            </a:r>
            <a:r>
              <a:rPr lang="ka-GE" sz="2000" smtClean="0">
                <a:latin typeface="Sylfaen" pitchFamily="18" charset="0"/>
              </a:rPr>
              <a:t>თანხმობა ლოკალური </a:t>
            </a:r>
            <a:r>
              <a:rPr lang="ka-GE" sz="2000" dirty="0" smtClean="0">
                <a:latin typeface="Sylfaen" pitchFamily="18" charset="0"/>
              </a:rPr>
              <a:t>ეთიკის კომიტეტისა და ჯანდაცვის სამინისტროსგან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</a:t>
            </a:r>
            <a:r>
              <a:rPr lang="en-US" sz="2000" dirty="0" smtClean="0">
                <a:latin typeface="Sylfaen" pitchFamily="18" charset="0"/>
              </a:rPr>
              <a:t>5 </a:t>
            </a:r>
            <a:r>
              <a:rPr lang="ka-GE" sz="2000" dirty="0" smtClean="0">
                <a:latin typeface="Sylfaen" pitchFamily="18" charset="0"/>
              </a:rPr>
              <a:t>ოქტომბერს ხელი მოეწერა ტფდეც და </a:t>
            </a:r>
            <a:r>
              <a:rPr lang="en-US" sz="2000" dirty="0" smtClean="0">
                <a:latin typeface="Sylfaen" pitchFamily="18" charset="0"/>
              </a:rPr>
              <a:t>TB Alliance </a:t>
            </a:r>
            <a:r>
              <a:rPr lang="ka-GE" sz="2000" dirty="0" smtClean="0">
                <a:latin typeface="Sylfaen" pitchFamily="18" charset="0"/>
              </a:rPr>
              <a:t>შორის ურთიერთშეთანხმებას </a:t>
            </a:r>
            <a:r>
              <a:rPr lang="en-US" sz="2000" dirty="0" err="1" smtClean="0">
                <a:latin typeface="Sylfaen" pitchFamily="18" charset="0"/>
              </a:rPr>
              <a:t>ZeNIX</a:t>
            </a:r>
            <a:r>
              <a:rPr lang="en-US" sz="2000" dirty="0" smtClean="0">
                <a:latin typeface="Sylfaen" pitchFamily="18" charset="0"/>
              </a:rPr>
              <a:t>-TB </a:t>
            </a:r>
            <a:r>
              <a:rPr lang="ka-GE" sz="2000" dirty="0" smtClean="0">
                <a:latin typeface="Sylfaen" pitchFamily="18" charset="0"/>
              </a:rPr>
              <a:t>კვლევის ფარგლებში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12 ოქტომბერს მოხდა საიტის გააქტიურება.</a:t>
            </a:r>
          </a:p>
          <a:p>
            <a:pPr>
              <a:lnSpc>
                <a:spcPct val="150000"/>
              </a:lnSpc>
            </a:pPr>
            <a:endParaRPr lang="ka-GE" dirty="0" smtClean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ZeNIX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-TB </a:t>
            </a:r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განახლებული სტატუსი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1430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1752600"/>
            <a:ext cx="7924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დეკემბრის თვისათვის სულ დაფიქსირდა კვლევის სუბიექტების: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2000" dirty="0" smtClean="0">
                <a:latin typeface="Sylfaen" pitchFamily="18" charset="0"/>
              </a:rPr>
              <a:t>  5 სკრინინგი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2000" dirty="0" smtClean="0">
                <a:latin typeface="Sylfaen" pitchFamily="18" charset="0"/>
              </a:rPr>
              <a:t>  4 რადმონიზაცია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2000" dirty="0" smtClean="0">
                <a:latin typeface="Sylfaen" pitchFamily="18" charset="0"/>
              </a:rPr>
              <a:t>  0 ადრეული გამოთიშვა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ka-GE" sz="2000" dirty="0" smtClean="0">
              <a:latin typeface="Sylfae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 მონიტორინგი ჩატარდა </a:t>
            </a:r>
            <a:r>
              <a:rPr lang="ka-GE" sz="2000" dirty="0" smtClean="0">
                <a:latin typeface="Sylfaen" pitchFamily="18" charset="0"/>
              </a:rPr>
              <a:t>20</a:t>
            </a:r>
            <a:r>
              <a:rPr lang="en-US" sz="2000" dirty="0" smtClean="0">
                <a:latin typeface="Sylfaen" pitchFamily="18" charset="0"/>
              </a:rPr>
              <a:t>18</a:t>
            </a:r>
            <a:r>
              <a:rPr lang="ka-GE" sz="2000" dirty="0" smtClean="0">
                <a:latin typeface="Sylfaen" pitchFamily="18" charset="0"/>
              </a:rPr>
              <a:t> </a:t>
            </a:r>
            <a:r>
              <a:rPr lang="ka-GE" sz="2000" dirty="0" smtClean="0">
                <a:latin typeface="Sylfaen" pitchFamily="18" charset="0"/>
              </a:rPr>
              <a:t>წლის 7-9 იანვარს.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458200" cy="5791200"/>
          </a:xfrm>
        </p:spPr>
        <p:txBody>
          <a:bodyPr/>
          <a:lstStyle/>
          <a:p>
            <a:pPr algn="ctr">
              <a:buNone/>
            </a:pPr>
            <a:r>
              <a:rPr lang="en-US" sz="3200" dirty="0" smtClean="0"/>
              <a:t>   </a:t>
            </a:r>
            <a:r>
              <a:rPr lang="en-US" sz="3200" b="1" dirty="0" err="1" smtClean="0">
                <a:solidFill>
                  <a:srgbClr val="FF0000"/>
                </a:solidFill>
              </a:rPr>
              <a:t>SimpliciTB</a:t>
            </a:r>
            <a:r>
              <a:rPr lang="en-US" sz="3200" b="1" dirty="0" smtClean="0">
                <a:solidFill>
                  <a:srgbClr val="FF0000"/>
                </a:solidFill>
              </a:rPr>
              <a:t> NC-008 (B-Pa-M-Z) </a:t>
            </a:r>
            <a:endParaRPr lang="ka-GE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/>
              <a:t>   </a:t>
            </a:r>
            <a:r>
              <a:rPr lang="en-US" sz="2400" dirty="0" err="1" smtClean="0">
                <a:latin typeface="Sylfaen" pitchFamily="18" charset="0"/>
              </a:rPr>
              <a:t>ღია</a:t>
            </a:r>
            <a:r>
              <a:rPr lang="en-US" sz="2400" dirty="0" smtClean="0">
                <a:latin typeface="Sylfaen" pitchFamily="18" charset="0"/>
              </a:rPr>
              <a:t>,        </a:t>
            </a:r>
            <a:r>
              <a:rPr lang="en-US" sz="2400" dirty="0" err="1" smtClean="0">
                <a:latin typeface="Sylfaen" pitchFamily="18" charset="0"/>
              </a:rPr>
              <a:t>ნაწილობრივ</a:t>
            </a:r>
            <a:r>
              <a:rPr lang="en-US" sz="2400" dirty="0" smtClean="0">
                <a:latin typeface="Sylfaen" pitchFamily="18" charset="0"/>
              </a:rPr>
              <a:t>        </a:t>
            </a:r>
            <a:r>
              <a:rPr lang="en-US" sz="2400" dirty="0" err="1" smtClean="0">
                <a:latin typeface="Sylfaen" pitchFamily="18" charset="0"/>
              </a:rPr>
              <a:t>რანდომიზირებული</a:t>
            </a:r>
            <a:r>
              <a:rPr lang="en-US" sz="2400" dirty="0" smtClean="0">
                <a:latin typeface="Sylfaen" pitchFamily="18" charset="0"/>
              </a:rPr>
              <a:t>        </a:t>
            </a:r>
            <a:r>
              <a:rPr lang="en-US" sz="2400" dirty="0" err="1" smtClean="0">
                <a:latin typeface="Sylfaen" pitchFamily="18" charset="0"/>
              </a:rPr>
              <a:t>კვლევა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ეფექტურობის</a:t>
            </a:r>
            <a:r>
              <a:rPr lang="en-US" sz="2400" dirty="0" smtClean="0">
                <a:latin typeface="Sylfaen" pitchFamily="18" charset="0"/>
              </a:rPr>
              <a:t>, </a:t>
            </a:r>
            <a:r>
              <a:rPr lang="en-US" sz="2400" dirty="0" err="1" smtClean="0">
                <a:latin typeface="Sylfaen" pitchFamily="18" charset="0"/>
              </a:rPr>
              <a:t>უსაფრთხოებისა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და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ტოლერანტობის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შესაფასებლად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წამალზე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მგრძნობიარე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ნაცხ-დადებითი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ფილტვის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ტუბერკულოზის</a:t>
            </a:r>
            <a:r>
              <a:rPr lang="en-US" sz="2400" dirty="0" smtClean="0">
                <a:latin typeface="Sylfaen" pitchFamily="18" charset="0"/>
              </a:rPr>
              <a:t> (DS-TB) </a:t>
            </a:r>
            <a:r>
              <a:rPr lang="en-US" sz="2400" dirty="0" err="1" smtClean="0">
                <a:latin typeface="Sylfaen" pitchFamily="18" charset="0"/>
              </a:rPr>
              <a:t>მქონე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მოზარდ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მონაწილეებში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ბედაქილინი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პლუს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პრეტომანიდი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პლუს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მოქსიფლოქსაცინი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პლუს</a:t>
            </a:r>
            <a:r>
              <a:rPr lang="en-US" sz="2400" b="1" dirty="0" smtClean="0">
                <a:latin typeface="Sylfaen" pitchFamily="18" charset="0"/>
              </a:rPr>
              <a:t> </a:t>
            </a:r>
            <a:r>
              <a:rPr lang="en-US" sz="2400" b="1" dirty="0" err="1" smtClean="0">
                <a:latin typeface="Sylfaen" pitchFamily="18" charset="0"/>
              </a:rPr>
              <a:t>პირაზინამიდით</a:t>
            </a:r>
            <a:r>
              <a:rPr lang="en-US" sz="2400" b="1" dirty="0" smtClean="0">
                <a:latin typeface="Sylfaen" pitchFamily="18" charset="0"/>
              </a:rPr>
              <a:t> (</a:t>
            </a:r>
            <a:r>
              <a:rPr lang="en-US" sz="2400" b="1" dirty="0" err="1" smtClean="0">
                <a:latin typeface="Sylfaen" pitchFamily="18" charset="0"/>
              </a:rPr>
              <a:t>BPaMZ</a:t>
            </a:r>
            <a:r>
              <a:rPr lang="en-US" sz="2400" b="1" dirty="0" smtClean="0">
                <a:latin typeface="Sylfaen" pitchFamily="18" charset="0"/>
              </a:rPr>
              <a:t>)</a:t>
            </a:r>
            <a:r>
              <a:rPr lang="en-US" sz="2400" dirty="0" smtClean="0">
                <a:latin typeface="Sylfaen" pitchFamily="18" charset="0"/>
              </a:rPr>
              <a:t> 4- </a:t>
            </a:r>
            <a:r>
              <a:rPr lang="en-US" sz="2400" dirty="0" err="1" smtClean="0">
                <a:latin typeface="Sylfaen" pitchFamily="18" charset="0"/>
              </a:rPr>
              <a:t>თვიანი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მკურნალობის</a:t>
            </a:r>
            <a:r>
              <a:rPr lang="en-US" sz="2400" dirty="0" smtClean="0">
                <a:latin typeface="Sylfaen" pitchFamily="18" charset="0"/>
              </a:rPr>
              <a:t> HRZE/HR-</a:t>
            </a:r>
            <a:r>
              <a:rPr lang="en-US" sz="2400" dirty="0" err="1" smtClean="0">
                <a:latin typeface="Sylfaen" pitchFamily="18" charset="0"/>
              </a:rPr>
              <a:t>ით</a:t>
            </a:r>
            <a:r>
              <a:rPr lang="en-US" sz="2400" dirty="0" smtClean="0">
                <a:latin typeface="Sylfaen" pitchFamily="18" charset="0"/>
              </a:rPr>
              <a:t> (</a:t>
            </a:r>
            <a:r>
              <a:rPr lang="en-US" sz="2400" dirty="0" err="1" smtClean="0">
                <a:latin typeface="Sylfaen" pitchFamily="18" charset="0"/>
              </a:rPr>
              <a:t>კონტროლ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ჯგუფი</a:t>
            </a:r>
            <a:r>
              <a:rPr lang="en-US" sz="2400" dirty="0" smtClean="0">
                <a:latin typeface="Sylfaen" pitchFamily="18" charset="0"/>
              </a:rPr>
              <a:t>) 6 </a:t>
            </a:r>
            <a:r>
              <a:rPr lang="en-US" sz="2400" dirty="0" err="1" smtClean="0">
                <a:latin typeface="Sylfaen" pitchFamily="18" charset="0"/>
              </a:rPr>
              <a:t>თვიან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მკურნალობასთან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შედარებით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და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ფილტვის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რეზისტენტული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ნაცხ-დადებითი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ტუბერკულოზის</a:t>
            </a:r>
            <a:r>
              <a:rPr lang="en-US" sz="2400" dirty="0" smtClean="0">
                <a:latin typeface="Sylfaen" pitchFamily="18" charset="0"/>
              </a:rPr>
              <a:t> (DR- TB) </a:t>
            </a:r>
            <a:r>
              <a:rPr lang="en-US" sz="2400" dirty="0" err="1" smtClean="0">
                <a:latin typeface="Sylfaen" pitchFamily="18" charset="0"/>
              </a:rPr>
              <a:t>მქონე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მოზარდ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მონაწილეებში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en-US" sz="2400" dirty="0" err="1" smtClean="0">
                <a:latin typeface="Sylfaen" pitchFamily="18" charset="0"/>
              </a:rPr>
              <a:t>BPaMZ-ით</a:t>
            </a:r>
            <a:r>
              <a:rPr lang="en-US" sz="2400" dirty="0" smtClean="0">
                <a:latin typeface="Sylfaen" pitchFamily="18" charset="0"/>
              </a:rPr>
              <a:t> 6-თვიანი </a:t>
            </a:r>
            <a:r>
              <a:rPr lang="en-US" sz="2400" dirty="0" err="1" smtClean="0">
                <a:latin typeface="Sylfaen" pitchFamily="18" charset="0"/>
              </a:rPr>
              <a:t>მკურნალობის</a:t>
            </a:r>
            <a:r>
              <a:rPr lang="en-US" sz="2400" dirty="0" smtClean="0">
                <a:latin typeface="Sylfaen" pitchFamily="18" charset="0"/>
              </a:rPr>
              <a:t>.</a:t>
            </a:r>
          </a:p>
          <a:p>
            <a:pPr algn="ctr"/>
            <a:endParaRPr lang="en-US" sz="2400" dirty="0"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90600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სავარაუდო თარიღები: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32960"/>
          </a:xfrm>
        </p:spPr>
        <p:txBody>
          <a:bodyPr/>
          <a:lstStyle/>
          <a:p>
            <a:pPr>
              <a:buNone/>
            </a:pPr>
            <a:r>
              <a:rPr lang="ka-GE" sz="2800" b="1" dirty="0" smtClean="0">
                <a:solidFill>
                  <a:srgbClr val="FF0000"/>
                </a:solidFill>
              </a:rPr>
              <a:t>კვლევა იმყოფება ინიცირების ფაზაში </a:t>
            </a:r>
          </a:p>
          <a:p>
            <a:pPr>
              <a:buNone/>
            </a:pPr>
            <a:endParaRPr lang="ka-GE" dirty="0" smtClean="0"/>
          </a:p>
          <a:p>
            <a:r>
              <a:rPr lang="ka-GE" dirty="0" smtClean="0"/>
              <a:t>ლოკალური ეთიკის კომიტეტის დასკვნა: 16 იანვარი 2018</a:t>
            </a:r>
          </a:p>
          <a:p>
            <a:r>
              <a:rPr lang="ka-GE" dirty="0" smtClean="0"/>
              <a:t>სამინიტროში განხილვა: 2018 წლის იანვარი/თებერვალი</a:t>
            </a:r>
          </a:p>
          <a:p>
            <a:r>
              <a:rPr lang="ka-GE" dirty="0" smtClean="0"/>
              <a:t>სამინიტროს დასტურის სემთხვევაში კვლევის ინიციაციის სავარუდო თარიღი: 2018 წლის მარტი</a:t>
            </a:r>
            <a:endParaRPr lang="en-US" dirty="0"/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8229600" cy="76200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         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კვლევის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ამოცანა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ები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):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86800" cy="493776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Sylfaen" pitchFamily="18" charset="0"/>
              </a:rPr>
              <a:t>ეფექტიანობის</a:t>
            </a:r>
            <a:r>
              <a:rPr lang="en-US" sz="2000" dirty="0" smtClean="0">
                <a:latin typeface="Sylfaen" pitchFamily="18" charset="0"/>
              </a:rPr>
              <a:t>, </a:t>
            </a:r>
            <a:r>
              <a:rPr lang="en-US" sz="2000" dirty="0" err="1" smtClean="0">
                <a:latin typeface="Sylfaen" pitchFamily="18" charset="0"/>
              </a:rPr>
              <a:t>უსაფრთხოებისა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და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ასატანობის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შეფასება</a:t>
            </a:r>
            <a:r>
              <a:rPr lang="en-US" sz="2000" dirty="0" smtClean="0">
                <a:latin typeface="Sylfaen" pitchFamily="18" charset="0"/>
              </a:rPr>
              <a:t> მე-8 </a:t>
            </a:r>
            <a:r>
              <a:rPr lang="en-US" sz="2000" dirty="0" err="1" smtClean="0">
                <a:latin typeface="Sylfaen" pitchFamily="18" charset="0"/>
              </a:rPr>
              <a:t>კვირაზე</a:t>
            </a:r>
            <a:r>
              <a:rPr lang="en-US" sz="2000" dirty="0" smtClean="0">
                <a:latin typeface="Sylfaen" pitchFamily="18" charset="0"/>
              </a:rPr>
              <a:t> (მე-2 </a:t>
            </a:r>
            <a:r>
              <a:rPr lang="en-US" sz="2000" dirty="0" err="1" smtClean="0">
                <a:latin typeface="Sylfaen" pitchFamily="18" charset="0"/>
              </a:rPr>
              <a:t>თვე</a:t>
            </a:r>
            <a:r>
              <a:rPr lang="en-US" sz="2000" dirty="0" smtClean="0">
                <a:latin typeface="Sylfaen" pitchFamily="18" charset="0"/>
              </a:rPr>
              <a:t>), 52-ე </a:t>
            </a:r>
            <a:r>
              <a:rPr lang="en-US" sz="2000" dirty="0" err="1" smtClean="0">
                <a:latin typeface="Sylfaen" pitchFamily="18" charset="0"/>
              </a:rPr>
              <a:t>კვირაზე</a:t>
            </a:r>
            <a:r>
              <a:rPr lang="en-US" sz="2000" dirty="0" smtClean="0">
                <a:latin typeface="Sylfaen" pitchFamily="18" charset="0"/>
              </a:rPr>
              <a:t> (მე-12 </a:t>
            </a:r>
            <a:r>
              <a:rPr lang="en-US" sz="2000" dirty="0" err="1" smtClean="0">
                <a:latin typeface="Sylfaen" pitchFamily="18" charset="0"/>
              </a:rPr>
              <a:t>თვე</a:t>
            </a:r>
            <a:r>
              <a:rPr lang="en-US" sz="2000" dirty="0" smtClean="0">
                <a:latin typeface="Sylfaen" pitchFamily="18" charset="0"/>
              </a:rPr>
              <a:t>) </a:t>
            </a:r>
            <a:r>
              <a:rPr lang="en-US" sz="2000" dirty="0" err="1" smtClean="0">
                <a:latin typeface="Sylfaen" pitchFamily="18" charset="0"/>
              </a:rPr>
              <a:t>და</a:t>
            </a:r>
            <a:r>
              <a:rPr lang="en-US" sz="2000" dirty="0" smtClean="0">
                <a:latin typeface="Sylfaen" pitchFamily="18" charset="0"/>
              </a:rPr>
              <a:t> 104-ე </a:t>
            </a:r>
            <a:r>
              <a:rPr lang="en-US" sz="2000" dirty="0" err="1" smtClean="0">
                <a:latin typeface="Sylfaen" pitchFamily="18" charset="0"/>
              </a:rPr>
              <a:t>კვირაზე</a:t>
            </a:r>
            <a:r>
              <a:rPr lang="en-US" sz="2000" dirty="0" smtClean="0">
                <a:latin typeface="Sylfaen" pitchFamily="18" charset="0"/>
              </a:rPr>
              <a:t> (24-ე </a:t>
            </a:r>
            <a:r>
              <a:rPr lang="en-US" sz="2000" dirty="0" err="1" smtClean="0">
                <a:latin typeface="Sylfaen" pitchFamily="18" charset="0"/>
              </a:rPr>
              <a:t>თვე</a:t>
            </a:r>
            <a:r>
              <a:rPr lang="en-US" sz="2000" dirty="0" smtClean="0">
                <a:latin typeface="Sylfaen" pitchFamily="18" charset="0"/>
              </a:rPr>
              <a:t>), </a:t>
            </a:r>
            <a:r>
              <a:rPr lang="en-US" sz="2000" dirty="0" err="1" smtClean="0">
                <a:latin typeface="Sylfaen" pitchFamily="18" charset="0"/>
              </a:rPr>
              <a:t>ქვემოთ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მოცემული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მკურნალობის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სქემების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დაწყების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შემდეგ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მონაწილეებში</a:t>
            </a:r>
            <a:r>
              <a:rPr lang="en-US" sz="2000" dirty="0" smtClean="0">
                <a:latin typeface="Sylfaen" pitchFamily="18" charset="0"/>
              </a:rPr>
              <a:t>, </a:t>
            </a:r>
            <a:r>
              <a:rPr lang="en-US" sz="2000" dirty="0" err="1" smtClean="0">
                <a:latin typeface="Sylfaen" pitchFamily="18" charset="0"/>
              </a:rPr>
              <a:t>რომელთაც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აქვთ</a:t>
            </a:r>
            <a:r>
              <a:rPr lang="en-US" sz="2000" dirty="0" smtClean="0">
                <a:latin typeface="Sylfaen" pitchFamily="18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Sylfaen" pitchFamily="18" charset="0"/>
              </a:rPr>
              <a:t>პრეპარატის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მიმართ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მგრძნობიარე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ტუბერკულოზი</a:t>
            </a:r>
            <a:r>
              <a:rPr lang="en-US" sz="2000" dirty="0" smtClean="0">
                <a:latin typeface="Sylfaen" pitchFamily="18" charset="0"/>
              </a:rPr>
              <a:t> (DS-TB)</a:t>
            </a:r>
          </a:p>
          <a:p>
            <a:pPr>
              <a:spcAft>
                <a:spcPts val="600"/>
              </a:spcAft>
              <a:buNone/>
            </a:pPr>
            <a:r>
              <a:rPr lang="en-US" sz="2000" dirty="0" smtClean="0">
                <a:latin typeface="Sylfaen" pitchFamily="18" charset="0"/>
              </a:rPr>
              <a:t>         – </a:t>
            </a:r>
            <a:r>
              <a:rPr lang="en-US" sz="1800" dirty="0" smtClean="0">
                <a:latin typeface="Sylfaen" pitchFamily="18" charset="0"/>
              </a:rPr>
              <a:t>17 </a:t>
            </a:r>
            <a:r>
              <a:rPr lang="en-US" sz="1800" dirty="0" err="1" smtClean="0">
                <a:latin typeface="Sylfaen" pitchFamily="18" charset="0"/>
              </a:rPr>
              <a:t>კვირის</a:t>
            </a:r>
            <a:r>
              <a:rPr lang="en-US" sz="1800" dirty="0" smtClean="0">
                <a:latin typeface="Sylfaen" pitchFamily="18" charset="0"/>
              </a:rPr>
              <a:t> (4 </a:t>
            </a:r>
            <a:r>
              <a:rPr lang="en-US" sz="1800" dirty="0" err="1" smtClean="0">
                <a:latin typeface="Sylfaen" pitchFamily="18" charset="0"/>
              </a:rPr>
              <a:t>თვე</a:t>
            </a:r>
            <a:r>
              <a:rPr lang="en-US" sz="1800" dirty="0" smtClean="0">
                <a:latin typeface="Sylfaen" pitchFamily="18" charset="0"/>
              </a:rPr>
              <a:t>) </a:t>
            </a:r>
            <a:r>
              <a:rPr lang="en-US" sz="1800" dirty="0" err="1" smtClean="0"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მიღებული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BPaMZ</a:t>
            </a:r>
            <a:endParaRPr lang="en-US" sz="1800" dirty="0" smtClean="0">
              <a:latin typeface="Sylfae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US" sz="1800" dirty="0" smtClean="0">
                <a:latin typeface="Sylfaen" pitchFamily="18" charset="0"/>
              </a:rPr>
              <a:t>        </a:t>
            </a:r>
            <a:r>
              <a:rPr lang="ka-GE" sz="1800" dirty="0" smtClean="0">
                <a:latin typeface="Sylfaen" pitchFamily="18" charset="0"/>
              </a:rPr>
              <a:t> </a:t>
            </a:r>
            <a:r>
              <a:rPr lang="en-US" sz="1800" dirty="0" smtClean="0">
                <a:latin typeface="Sylfaen" pitchFamily="18" charset="0"/>
              </a:rPr>
              <a:t> – 26     </a:t>
            </a:r>
            <a:r>
              <a:rPr lang="en-US" sz="1800" dirty="0" err="1" smtClean="0">
                <a:latin typeface="Sylfaen" pitchFamily="18" charset="0"/>
              </a:rPr>
              <a:t>კვირის</a:t>
            </a:r>
            <a:r>
              <a:rPr lang="en-US" sz="1800" dirty="0" smtClean="0">
                <a:latin typeface="Sylfaen" pitchFamily="18" charset="0"/>
              </a:rPr>
              <a:t>     (6     </a:t>
            </a:r>
            <a:r>
              <a:rPr lang="en-US" sz="1800" dirty="0" err="1" smtClean="0">
                <a:latin typeface="Sylfaen" pitchFamily="18" charset="0"/>
              </a:rPr>
              <a:t>თვე</a:t>
            </a:r>
            <a:r>
              <a:rPr lang="en-US" sz="1800" dirty="0" smtClean="0">
                <a:latin typeface="Sylfaen" pitchFamily="18" charset="0"/>
              </a:rPr>
              <a:t>)     </a:t>
            </a:r>
            <a:r>
              <a:rPr lang="en-US" sz="1800" dirty="0" err="1" smtClean="0"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latin typeface="Sylfaen" pitchFamily="18" charset="0"/>
              </a:rPr>
              <a:t>  </a:t>
            </a:r>
            <a:r>
              <a:rPr lang="en-US" sz="1800" dirty="0" err="1" smtClean="0">
                <a:latin typeface="Sylfaen" pitchFamily="18" charset="0"/>
              </a:rPr>
              <a:t>სტანდარტული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თერაპია</a:t>
            </a:r>
            <a:r>
              <a:rPr lang="en-US" sz="1800" dirty="0" smtClean="0">
                <a:latin typeface="Sylfaen" pitchFamily="18" charset="0"/>
              </a:rPr>
              <a:t> HRZE/HR-</a:t>
            </a:r>
            <a:r>
              <a:rPr lang="en-US" sz="1800" dirty="0" err="1" smtClean="0">
                <a:latin typeface="Sylfaen" pitchFamily="18" charset="0"/>
              </a:rPr>
              <a:t>ით</a:t>
            </a:r>
            <a:endParaRPr lang="en-US" sz="1800" dirty="0" smtClean="0">
              <a:latin typeface="Sylfae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Sylfaen" pitchFamily="18" charset="0"/>
              </a:rPr>
              <a:t>პრეპარატის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მიმართ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რეზისტენტული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ტუბერკულოზი</a:t>
            </a:r>
            <a:r>
              <a:rPr lang="en-US" sz="2000" dirty="0" smtClean="0">
                <a:latin typeface="Sylfaen" pitchFamily="18" charset="0"/>
              </a:rPr>
              <a:t> (DR-TB)</a:t>
            </a:r>
          </a:p>
          <a:p>
            <a:pPr>
              <a:spcAft>
                <a:spcPts val="600"/>
              </a:spcAft>
              <a:buNone/>
            </a:pPr>
            <a:r>
              <a:rPr lang="en-US" sz="2000" dirty="0" smtClean="0">
                <a:latin typeface="Sylfaen" pitchFamily="18" charset="0"/>
              </a:rPr>
              <a:t>          </a:t>
            </a:r>
            <a:r>
              <a:rPr lang="en-US" sz="1800" dirty="0" smtClean="0">
                <a:latin typeface="Sylfaen" pitchFamily="18" charset="0"/>
              </a:rPr>
              <a:t>– 26 </a:t>
            </a:r>
            <a:r>
              <a:rPr lang="en-US" sz="1800" dirty="0" err="1" smtClean="0">
                <a:latin typeface="Sylfaen" pitchFamily="18" charset="0"/>
              </a:rPr>
              <a:t>კვირის</a:t>
            </a:r>
            <a:r>
              <a:rPr lang="en-US" sz="1800" dirty="0" smtClean="0">
                <a:latin typeface="Sylfaen" pitchFamily="18" charset="0"/>
              </a:rPr>
              <a:t> (6 </a:t>
            </a:r>
            <a:r>
              <a:rPr lang="en-US" sz="1800" dirty="0" err="1" smtClean="0">
                <a:latin typeface="Sylfaen" pitchFamily="18" charset="0"/>
              </a:rPr>
              <a:t>თვე</a:t>
            </a:r>
            <a:r>
              <a:rPr lang="en-US" sz="1800" dirty="0" smtClean="0">
                <a:latin typeface="Sylfaen" pitchFamily="18" charset="0"/>
              </a:rPr>
              <a:t>) </a:t>
            </a:r>
            <a:r>
              <a:rPr lang="en-US" sz="1800" dirty="0" err="1" smtClean="0"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მიღებული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BPaMZ</a:t>
            </a:r>
            <a:r>
              <a:rPr lang="en-US" sz="1800" dirty="0" smtClean="0">
                <a:latin typeface="Sylfaen" pitchFamily="18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Sylfaen" pitchFamily="18" charset="0"/>
              </a:rPr>
              <a:t>DR-TB </a:t>
            </a:r>
            <a:r>
              <a:rPr lang="en-US" sz="2000" dirty="0" err="1" smtClean="0">
                <a:latin typeface="Sylfaen" pitchFamily="18" charset="0"/>
              </a:rPr>
              <a:t>განისაზღვრება</a:t>
            </a:r>
            <a:r>
              <a:rPr lang="en-US" sz="2000" dirty="0" smtClean="0">
                <a:latin typeface="Sylfaen" pitchFamily="18" charset="0"/>
              </a:rPr>
              <a:t>, </a:t>
            </a:r>
            <a:r>
              <a:rPr lang="en-US" sz="2000" dirty="0" err="1" smtClean="0">
                <a:latin typeface="Sylfaen" pitchFamily="18" charset="0"/>
              </a:rPr>
              <a:t>როგორც</a:t>
            </a:r>
            <a:endParaRPr lang="en-US" sz="2000" dirty="0" smtClean="0">
              <a:latin typeface="Sylfae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US" sz="2000" dirty="0" smtClean="0">
                <a:latin typeface="Sylfaen" pitchFamily="18" charset="0"/>
              </a:rPr>
              <a:t>       </a:t>
            </a:r>
            <a:r>
              <a:rPr lang="en-US" sz="1800" dirty="0" smtClean="0">
                <a:latin typeface="Sylfaen" pitchFamily="18" charset="0"/>
              </a:rPr>
              <a:t>1. </a:t>
            </a:r>
            <a:r>
              <a:rPr lang="en-US" sz="1800" dirty="0" err="1" smtClean="0">
                <a:latin typeface="Sylfaen" pitchFamily="18" charset="0"/>
              </a:rPr>
              <a:t>რიფამპიცინის</a:t>
            </a:r>
            <a:r>
              <a:rPr lang="en-US" sz="1800" dirty="0" smtClean="0">
                <a:latin typeface="Sylfaen" pitchFamily="18" charset="0"/>
              </a:rPr>
              <a:t>          </a:t>
            </a:r>
            <a:r>
              <a:rPr lang="en-US" sz="1800" dirty="0" err="1" smtClean="0">
                <a:latin typeface="Sylfaen" pitchFamily="18" charset="0"/>
              </a:rPr>
              <a:t>ან</a:t>
            </a:r>
            <a:r>
              <a:rPr lang="en-US" sz="1800" dirty="0" smtClean="0">
                <a:latin typeface="Sylfaen" pitchFamily="18" charset="0"/>
              </a:rPr>
              <a:t>          </a:t>
            </a:r>
            <a:r>
              <a:rPr lang="en-US" sz="1800" dirty="0" err="1" smtClean="0">
                <a:latin typeface="Sylfaen" pitchFamily="18" charset="0"/>
              </a:rPr>
              <a:t>იზონიაზიდის</a:t>
            </a:r>
            <a:r>
              <a:rPr lang="en-US" sz="1800" dirty="0" smtClean="0">
                <a:latin typeface="Sylfaen" pitchFamily="18" charset="0"/>
              </a:rPr>
              <a:t>          </a:t>
            </a:r>
            <a:r>
              <a:rPr lang="en-US" sz="1800" dirty="0" err="1" smtClean="0">
                <a:latin typeface="Sylfaen" pitchFamily="18" charset="0"/>
              </a:rPr>
              <a:t>მიმართ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მონორეზისტენტობის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მქონე</a:t>
            </a:r>
            <a:r>
              <a:rPr lang="en-US" sz="1800" dirty="0" smtClean="0">
                <a:latin typeface="Sylfaen" pitchFamily="18" charset="0"/>
              </a:rPr>
              <a:t>, </a:t>
            </a:r>
            <a:r>
              <a:rPr lang="en-US" sz="1800" dirty="0" err="1" smtClean="0">
                <a:latin typeface="Sylfaen" pitchFamily="18" charset="0"/>
              </a:rPr>
              <a:t>ან</a:t>
            </a:r>
            <a:endParaRPr lang="en-US" sz="1800" dirty="0" smtClean="0">
              <a:latin typeface="Sylfae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US" sz="1800" dirty="0" smtClean="0">
                <a:latin typeface="Sylfaen" pitchFamily="18" charset="0"/>
              </a:rPr>
              <a:t>       2. </a:t>
            </a:r>
            <a:r>
              <a:rPr lang="en-US" sz="1800" dirty="0" err="1" smtClean="0">
                <a:latin typeface="Sylfaen" pitchFamily="18" charset="0"/>
              </a:rPr>
              <a:t>როგორც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რიფამპიცინის</a:t>
            </a:r>
            <a:r>
              <a:rPr lang="en-US" sz="1800" dirty="0" smtClean="0">
                <a:latin typeface="Sylfaen" pitchFamily="18" charset="0"/>
              </a:rPr>
              <a:t>, </a:t>
            </a:r>
            <a:r>
              <a:rPr lang="en-US" sz="1800" dirty="0" err="1" smtClean="0">
                <a:latin typeface="Sylfaen" pitchFamily="18" charset="0"/>
              </a:rPr>
              <a:t>ასევე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იზონიაზიდის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მიმართ</a:t>
            </a:r>
            <a:r>
              <a:rPr lang="en-US" sz="1800" dirty="0" smtClean="0">
                <a:latin typeface="Sylfaen" pitchFamily="18" charset="0"/>
              </a:rPr>
              <a:t> (MDR- TB) </a:t>
            </a:r>
            <a:r>
              <a:rPr lang="en-US" sz="1800" dirty="0" err="1" smtClean="0">
                <a:latin typeface="Sylfaen" pitchFamily="18" charset="0"/>
              </a:rPr>
              <a:t>რეზისტენტობის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მქონე</a:t>
            </a:r>
            <a:r>
              <a:rPr lang="en-US" sz="1800" dirty="0" smtClean="0">
                <a:latin typeface="Sylfaen" pitchFamily="18" charset="0"/>
              </a:rPr>
              <a:t> </a:t>
            </a:r>
            <a:r>
              <a:rPr lang="en-US" sz="1800" dirty="0" err="1" smtClean="0">
                <a:latin typeface="Sylfaen" pitchFamily="18" charset="0"/>
              </a:rPr>
              <a:t>მონაწილეები</a:t>
            </a:r>
            <a:endParaRPr lang="en-US" sz="1800" dirty="0">
              <a:latin typeface="Sylfaen" pitchFamily="18" charset="0"/>
            </a:endParaRP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620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382000" cy="4937760"/>
          </a:xfrm>
        </p:spPr>
        <p:txBody>
          <a:bodyPr/>
          <a:lstStyle/>
          <a:p>
            <a:pPr>
              <a:buNone/>
            </a:pPr>
            <a:r>
              <a:rPr lang="ka-GE" sz="1800" dirty="0" smtClean="0"/>
              <a:t> </a:t>
            </a:r>
            <a:r>
              <a:rPr lang="en-US" sz="2000" dirty="0" err="1" smtClean="0">
                <a:latin typeface="Sylfaen" pitchFamily="18" charset="0"/>
              </a:rPr>
              <a:t>პრეპარატების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მიღება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მოხდება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პერორალურად</a:t>
            </a:r>
            <a:r>
              <a:rPr lang="en-US" sz="2000" dirty="0" smtClean="0">
                <a:latin typeface="Sylfaen" pitchFamily="18" charset="0"/>
              </a:rPr>
              <a:t>,  </a:t>
            </a:r>
            <a:r>
              <a:rPr lang="en-US" sz="2000" dirty="0" err="1" smtClean="0">
                <a:latin typeface="Sylfaen" pitchFamily="18" charset="0"/>
              </a:rPr>
              <a:t>დღეში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ერთხელ</a:t>
            </a:r>
            <a:r>
              <a:rPr lang="en-US" sz="2000" dirty="0" smtClean="0">
                <a:latin typeface="Sylfaen" pitchFamily="18" charset="0"/>
              </a:rPr>
              <a:t>,  17</a:t>
            </a:r>
            <a:endParaRPr lang="ka-GE" sz="2000" dirty="0" smtClean="0">
              <a:latin typeface="Sylfaen" pitchFamily="18" charset="0"/>
            </a:endParaRPr>
          </a:p>
          <a:p>
            <a:pPr>
              <a:buNone/>
            </a:pPr>
            <a:r>
              <a:rPr lang="en-US" sz="2000" dirty="0" err="1" smtClean="0">
                <a:latin typeface="Sylfaen" pitchFamily="18" charset="0"/>
              </a:rPr>
              <a:t>კვირის</a:t>
            </a:r>
            <a:r>
              <a:rPr lang="en-US" sz="2000" dirty="0" smtClean="0">
                <a:latin typeface="Sylfaen" pitchFamily="18" charset="0"/>
              </a:rPr>
              <a:t>  (4 </a:t>
            </a:r>
            <a:r>
              <a:rPr lang="en-US" sz="2000" dirty="0" err="1" smtClean="0">
                <a:latin typeface="Sylfaen" pitchFamily="18" charset="0"/>
              </a:rPr>
              <a:t>თვე</a:t>
            </a:r>
            <a:r>
              <a:rPr lang="en-US" sz="2000" dirty="0" smtClean="0">
                <a:latin typeface="Sylfaen" pitchFamily="18" charset="0"/>
              </a:rPr>
              <a:t>)  </a:t>
            </a:r>
            <a:r>
              <a:rPr lang="en-US" sz="2000" dirty="0" err="1" smtClean="0">
                <a:latin typeface="Sylfaen" pitchFamily="18" charset="0"/>
              </a:rPr>
              <a:t>ან</a:t>
            </a:r>
            <a:r>
              <a:rPr lang="en-US" sz="2000" dirty="0" smtClean="0">
                <a:latin typeface="Sylfaen" pitchFamily="18" charset="0"/>
              </a:rPr>
              <a:t>  26  </a:t>
            </a:r>
            <a:r>
              <a:rPr lang="en-US" sz="2000" dirty="0" err="1" smtClean="0">
                <a:latin typeface="Sylfaen" pitchFamily="18" charset="0"/>
              </a:rPr>
              <a:t>კვირის</a:t>
            </a:r>
            <a:r>
              <a:rPr lang="ka-GE" sz="2000" dirty="0" smtClean="0">
                <a:latin typeface="Sylfaen" pitchFamily="18" charset="0"/>
              </a:rPr>
              <a:t> </a:t>
            </a:r>
            <a:r>
              <a:rPr lang="en-US" sz="2000" dirty="0" smtClean="0">
                <a:latin typeface="Sylfaen" pitchFamily="18" charset="0"/>
              </a:rPr>
              <a:t>(6 </a:t>
            </a:r>
            <a:r>
              <a:rPr lang="en-US" sz="2000" dirty="0" err="1" smtClean="0">
                <a:latin typeface="Sylfaen" pitchFamily="18" charset="0"/>
              </a:rPr>
              <a:t>თვე</a:t>
            </a:r>
            <a:r>
              <a:rPr lang="en-US" sz="2000" dirty="0" smtClean="0">
                <a:latin typeface="Sylfaen" pitchFamily="18" charset="0"/>
              </a:rPr>
              <a:t>) </a:t>
            </a:r>
            <a:r>
              <a:rPr lang="en-US" sz="2000" dirty="0" err="1" smtClean="0">
                <a:latin typeface="Sylfaen" pitchFamily="18" charset="0"/>
              </a:rPr>
              <a:t>განმავლობაში</a:t>
            </a:r>
            <a:r>
              <a:rPr lang="en-US" sz="2000" dirty="0" smtClean="0">
                <a:latin typeface="Sylfaen" pitchFamily="18" charset="0"/>
              </a:rPr>
              <a:t>, </a:t>
            </a:r>
            <a:r>
              <a:rPr lang="en-US" sz="2000" dirty="0" err="1" smtClean="0">
                <a:latin typeface="Sylfaen" pitchFamily="18" charset="0"/>
              </a:rPr>
              <a:t>დოზირების</a:t>
            </a:r>
            <a:endParaRPr lang="ka-GE" sz="2000" dirty="0" smtClean="0">
              <a:latin typeface="Sylfaen" pitchFamily="18" charset="0"/>
            </a:endParaRPr>
          </a:p>
          <a:p>
            <a:pPr>
              <a:buNone/>
            </a:pPr>
            <a:r>
              <a:rPr lang="en-US" sz="2000" dirty="0" err="1" smtClean="0">
                <a:latin typeface="Sylfaen" pitchFamily="18" charset="0"/>
              </a:rPr>
              <a:t>შემდეგი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სქემებით</a:t>
            </a:r>
            <a:r>
              <a:rPr lang="ka-GE" sz="2000" dirty="0" smtClean="0">
                <a:latin typeface="Sylfaen" pitchFamily="18" charset="0"/>
              </a:rPr>
              <a:t>:</a:t>
            </a:r>
          </a:p>
          <a:p>
            <a:pPr>
              <a:buNone/>
            </a:pPr>
            <a:endParaRPr lang="en-US" sz="2000" dirty="0" smtClean="0">
              <a:latin typeface="Sylfaen" pitchFamily="18" charset="0"/>
            </a:endParaRPr>
          </a:p>
          <a:p>
            <a:r>
              <a:rPr lang="en-US" sz="2000" dirty="0" err="1" smtClean="0">
                <a:latin typeface="Sylfaen" pitchFamily="18" charset="0"/>
              </a:rPr>
              <a:t>პრეპარატის</a:t>
            </a:r>
            <a:r>
              <a:rPr lang="en-US" sz="2000" dirty="0" smtClean="0">
                <a:latin typeface="Sylfaen" pitchFamily="18" charset="0"/>
              </a:rPr>
              <a:t>    </a:t>
            </a:r>
            <a:r>
              <a:rPr lang="en-US" sz="2000" dirty="0" err="1" smtClean="0">
                <a:latin typeface="Sylfaen" pitchFamily="18" charset="0"/>
              </a:rPr>
              <a:t>მიმართ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მგრძნობიარე</a:t>
            </a:r>
            <a:r>
              <a:rPr lang="en-US" sz="2000" dirty="0" smtClean="0">
                <a:latin typeface="Sylfaen" pitchFamily="18" charset="0"/>
              </a:rPr>
              <a:t>    </a:t>
            </a:r>
            <a:r>
              <a:rPr lang="en-US" sz="2000" dirty="0" err="1" smtClean="0">
                <a:latin typeface="Sylfaen" pitchFamily="18" charset="0"/>
              </a:rPr>
              <a:t>ტუბერკულოზის</a:t>
            </a:r>
            <a:r>
              <a:rPr lang="en-US" sz="2000" dirty="0" smtClean="0">
                <a:latin typeface="Sylfaen" pitchFamily="18" charset="0"/>
              </a:rPr>
              <a:t>    </a:t>
            </a:r>
            <a:r>
              <a:rPr lang="en-US" sz="2000" dirty="0" err="1" smtClean="0">
                <a:latin typeface="Sylfaen" pitchFamily="18" charset="0"/>
              </a:rPr>
              <a:t>მქონე</a:t>
            </a:r>
            <a:r>
              <a:rPr lang="ka-GE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მონაწილეები</a:t>
            </a:r>
            <a:r>
              <a:rPr lang="en-US" sz="2000" dirty="0" smtClean="0">
                <a:latin typeface="Sylfaen" pitchFamily="18" charset="0"/>
              </a:rPr>
              <a:t>: (DS-TB)</a:t>
            </a:r>
          </a:p>
          <a:p>
            <a:pPr lvl="2"/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200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ბედაქილინი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ყოველდღიურად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8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კვირის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;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შემდეგ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-  100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ყოველდღიურად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 9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კვირის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პრეტომანიდი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200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+    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მოქსიფლოქსაცინი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400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+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პირაზინამიდი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     1500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   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კომბინაციასთან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   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ერთად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ყოველდღიურად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17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კვირის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(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მკურნალობის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საერთო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ხანგრძლივობა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4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თვე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)</a:t>
            </a:r>
          </a:p>
          <a:p>
            <a:pPr>
              <a:buNone/>
            </a:pPr>
            <a:r>
              <a:rPr lang="en-US" sz="2000" dirty="0" err="1" smtClean="0">
                <a:latin typeface="Sylfaen" pitchFamily="18" charset="0"/>
              </a:rPr>
              <a:t>ან</a:t>
            </a:r>
            <a:endParaRPr lang="en-US" sz="2000" dirty="0" smtClean="0">
              <a:latin typeface="Sylfaen" pitchFamily="18" charset="0"/>
            </a:endParaRPr>
          </a:p>
          <a:p>
            <a:r>
              <a:rPr lang="en-US" sz="2000" dirty="0" err="1" smtClean="0">
                <a:latin typeface="Sylfaen" pitchFamily="18" charset="0"/>
              </a:rPr>
              <a:t>პრეპარატის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მიმართ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რეზისტენტული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ტუბერკულოზის</a:t>
            </a:r>
            <a:r>
              <a:rPr lang="en-US" sz="2000" dirty="0" smtClean="0">
                <a:latin typeface="Sylfaen" pitchFamily="18" charset="0"/>
              </a:rPr>
              <a:t>  </a:t>
            </a:r>
            <a:r>
              <a:rPr lang="en-US" sz="2000" dirty="0" err="1" smtClean="0">
                <a:latin typeface="Sylfaen" pitchFamily="18" charset="0"/>
              </a:rPr>
              <a:t>მქონე</a:t>
            </a:r>
            <a:r>
              <a:rPr lang="ka-GE" sz="2000" dirty="0" smtClean="0">
                <a:latin typeface="Sylfaen" pitchFamily="18" charset="0"/>
              </a:rPr>
              <a:t> </a:t>
            </a:r>
            <a:r>
              <a:rPr lang="en-US" sz="2000" dirty="0" err="1" smtClean="0">
                <a:latin typeface="Sylfaen" pitchFamily="18" charset="0"/>
              </a:rPr>
              <a:t>მონაწილეები</a:t>
            </a:r>
            <a:r>
              <a:rPr lang="en-US" sz="2000" dirty="0" smtClean="0">
                <a:latin typeface="Sylfaen" pitchFamily="18" charset="0"/>
              </a:rPr>
              <a:t>: (DR-TB)</a:t>
            </a:r>
          </a:p>
          <a:p>
            <a:pPr lvl="2"/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200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ბედაქილინი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ყოველდღიურად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8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კვირის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;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შემდეგ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-  100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ყოველდღიურად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 18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კვირის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განმავლობაში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,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პრეტომანიდი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200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+     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მოქსიფლოქსაცინი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400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+</a:t>
            </a:r>
            <a:r>
              <a:rPr lang="ka-GE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პირაზინამიდი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          1500 </a:t>
            </a:r>
            <a:r>
              <a:rPr lang="en-US" sz="1800" dirty="0" err="1" smtClean="0">
                <a:solidFill>
                  <a:srgbClr val="0070C0"/>
                </a:solidFill>
                <a:latin typeface="Sylfaen" pitchFamily="18" charset="0"/>
              </a:rPr>
              <a:t>მგ</a:t>
            </a:r>
            <a:r>
              <a:rPr lang="en-US" sz="1800" dirty="0" smtClean="0">
                <a:solidFill>
                  <a:srgbClr val="0070C0"/>
                </a:solidFill>
                <a:latin typeface="Sylfaen" pitchFamily="18" charset="0"/>
              </a:rPr>
              <a:t> </a:t>
            </a:r>
            <a:endParaRPr lang="en-US" sz="1800" dirty="0">
              <a:solidFill>
                <a:srgbClr val="0070C0"/>
              </a:solidFill>
              <a:latin typeface="Sylfae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საზოგადოების ჩართულობის პროექტი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93776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ka-GE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TB Alliance-</a:t>
            </a:r>
            <a:r>
              <a:rPr lang="ka-GE" sz="2400" dirty="0" smtClean="0"/>
              <a:t>ის მიერ </a:t>
            </a:r>
            <a:r>
              <a:rPr lang="en-US" sz="2400" dirty="0" smtClean="0"/>
              <a:t>NIX-TB </a:t>
            </a:r>
            <a:r>
              <a:rPr lang="ka-GE" sz="2400" dirty="0" smtClean="0"/>
              <a:t>კლინიკური კვლევის ფარგლებში (პერიოდი: მარტი, 2017-მარტი-2019)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sz="2400" dirty="0" smtClean="0"/>
              <a:t>საზოგადოების წარმომადგენელთა ჯგუფი ჩამოყალიბდა;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sz="2400" dirty="0" smtClean="0"/>
              <a:t>ჯგუფმა დაიწყო შეხვედრები და მუშაობა კლინიკურ კვლევაში მონაწილე პერსონალთან;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sz="2400" dirty="0" smtClean="0"/>
              <a:t>იგეგმება მედია და საზოგადოების წარმომადგენელთა ტრენინგი კლინიკურ კვლევებთან დაკავშირებულ საკითხებზე საზოგადოების წარმომადგენელთა ჯგუფის მიერ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sz="2400" dirty="0" smtClean="0"/>
              <a:t>მომდევნო შეხვედრები იგეგმება: 2018 წლის: 25 იავარს და 2 თევერვალს </a:t>
            </a: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990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ESCA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აღიარება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8382000" cy="3947160"/>
          </a:xfrm>
        </p:spPr>
        <p:txBody>
          <a:bodyPr/>
          <a:lstStyle/>
          <a:p>
            <a:r>
              <a:rPr lang="ka-GE" sz="2000" dirty="0" smtClean="0"/>
              <a:t>ჯანდაცვის სამინისტროსა და დაავადებათა კონტროლის ცენტრის ხელშეწყობით, დაიგეგმა და მომზადდა ტუბერკულოზის ცენტრის განაცხადი </a:t>
            </a:r>
            <a:r>
              <a:rPr lang="en-US" sz="2000" dirty="0" err="1" smtClean="0"/>
              <a:t>Euroepan</a:t>
            </a:r>
            <a:r>
              <a:rPr lang="en-US" sz="2000" dirty="0" smtClean="0"/>
              <a:t> Secretariat for Cluster Analysis (ESCA)-</a:t>
            </a:r>
            <a:r>
              <a:rPr lang="ka-GE" sz="2000" dirty="0" smtClean="0"/>
              <a:t>ისთვის ევროპული კლასტერული ორგანიზაციების წევრობაზე.</a:t>
            </a:r>
          </a:p>
          <a:p>
            <a:endParaRPr lang="ka-GE" sz="2000" dirty="0" smtClean="0"/>
          </a:p>
          <a:p>
            <a:r>
              <a:rPr lang="ka-GE" sz="2000" dirty="0" smtClean="0"/>
              <a:t>ტფდეც ევროკავშირის წევრი ქვეყნების გარდა ამ დრომდე ერთადერთი სამედიცინო სამეცნიერო-კვლევითი კლასტერია, რომელმაც </a:t>
            </a:r>
            <a:r>
              <a:rPr lang="en-US" sz="2000" dirty="0" smtClean="0"/>
              <a:t>ESCA </a:t>
            </a:r>
            <a:r>
              <a:rPr lang="ka-GE" sz="2000" dirty="0" smtClean="0"/>
              <a:t>აღიარება მოიპოვა. </a:t>
            </a:r>
          </a:p>
          <a:p>
            <a:endParaRPr lang="ka-GE" sz="2000" dirty="0" smtClean="0"/>
          </a:p>
          <a:p>
            <a:r>
              <a:rPr lang="ka-GE" sz="2000" dirty="0" smtClean="0"/>
              <a:t>სერტიფიკატის მოპოვება ცენტრს ევროპულ კლასტერულ ორგანიზაციებთან თანამშრომლობით ერთობლივი პროგრამების, სამეცნიერო პროექტების შემუშავებისა და </a:t>
            </a:r>
            <a:r>
              <a:rPr lang="en-US" sz="2000" dirty="0" smtClean="0"/>
              <a:t>Horizon 2020-</a:t>
            </a:r>
            <a:r>
              <a:rPr lang="ka-GE" sz="2000" dirty="0" smtClean="0"/>
              <a:t>ის მხარდაჭერის შესაძლებლობას აძლევს</a:t>
            </a:r>
            <a:endParaRPr lang="en-US" sz="2000" dirty="0" smtClean="0"/>
          </a:p>
          <a:p>
            <a:endParaRPr lang="en-US" sz="2000" dirty="0" smtClean="0"/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1"/>
          <p:cNvSpPr>
            <a:spLocks noGrp="1"/>
          </p:cNvSpPr>
          <p:nvPr>
            <p:ph idx="1"/>
          </p:nvPr>
        </p:nvSpPr>
        <p:spPr>
          <a:xfrm>
            <a:off x="282575" y="1524000"/>
            <a:ext cx="8591550" cy="4805363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dirty="0" smtClean="0"/>
          </a:p>
          <a:p>
            <a:pPr eaLnBrk="1" hangingPunct="1">
              <a:buFont typeface="Arial" charset="0"/>
              <a:buChar char="•"/>
            </a:pPr>
            <a:endParaRPr lang="en-US" dirty="0" smtClean="0"/>
          </a:p>
          <a:p>
            <a:pPr algn="ctr" eaLnBrk="1" hangingPunct="1">
              <a:buFont typeface="Arial" charset="0"/>
              <a:buNone/>
            </a:pPr>
            <a:endParaRPr lang="en-US" dirty="0" smtClean="0"/>
          </a:p>
          <a:p>
            <a:pPr algn="ctr" eaLnBrk="1" hangingPunct="1">
              <a:buFont typeface="Arial" charset="0"/>
              <a:buNone/>
            </a:pPr>
            <a:r>
              <a:rPr lang="ka-GE" sz="4400" dirty="0" smtClean="0">
                <a:solidFill>
                  <a:srgbClr val="FF0000"/>
                </a:solidFill>
              </a:rPr>
              <a:t>გმადლობთ</a:t>
            </a:r>
            <a:r>
              <a:rPr lang="en-US" sz="4400" dirty="0" smtClean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10600" cy="1219200"/>
          </a:xfrm>
        </p:spPr>
        <p:txBody>
          <a:bodyPr/>
          <a:lstStyle/>
          <a:p>
            <a:pPr algn="ctr" eaLnBrk="1" hangingPunct="1"/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ტფდეც-ში დაგეგმილი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მიმდინარე კლინიკური კვლევები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327525"/>
          </a:xfrm>
        </p:spPr>
        <p:txBody>
          <a:bodyPr/>
          <a:lstStyle/>
          <a:p>
            <a:pPr eaLnBrk="1" hangingPunct="1"/>
            <a:endParaRPr lang="en-GB" sz="24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0000"/>
                </a:solidFill>
              </a:rPr>
              <a:t>STAND  </a:t>
            </a:r>
            <a:r>
              <a:rPr lang="en-US" sz="2400" dirty="0" smtClean="0"/>
              <a:t>NC 006 (M-Pa-Z)</a:t>
            </a:r>
            <a:r>
              <a:rPr lang="ka-GE" sz="2400" b="1" dirty="0" smtClean="0"/>
              <a:t> </a:t>
            </a:r>
            <a:r>
              <a:rPr lang="ka-GE" sz="2400" dirty="0" smtClean="0"/>
              <a:t>კლინიკური კვლევა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GB" sz="2400" b="1" dirty="0" smtClean="0">
                <a:solidFill>
                  <a:srgbClr val="FF0000"/>
                </a:solidFill>
              </a:rPr>
              <a:t>STREAM </a:t>
            </a:r>
            <a:r>
              <a:rPr lang="ka-GE" sz="2400" dirty="0" smtClean="0"/>
              <a:t> კლინიკური კვლევა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0000"/>
                </a:solidFill>
              </a:rPr>
              <a:t>end TB </a:t>
            </a:r>
            <a:r>
              <a:rPr lang="ka-GE" sz="2400" dirty="0" smtClean="0"/>
              <a:t>კლინიკური კვლევა </a:t>
            </a:r>
            <a:r>
              <a:rPr lang="ka-GE" sz="2400" b="1" dirty="0" smtClean="0"/>
              <a:t>- </a:t>
            </a:r>
            <a:r>
              <a:rPr lang="ka-GE" sz="2400" dirty="0" smtClean="0"/>
              <a:t>მულტირეზისტენტული ტუბერკულოზისათვის ახალი მედიკამენტების შეფასება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rgbClr val="FF0000"/>
                </a:solidFill>
              </a:rPr>
              <a:t>ZeNix</a:t>
            </a:r>
            <a:r>
              <a:rPr lang="en-US" sz="2400" b="1" dirty="0" smtClean="0">
                <a:solidFill>
                  <a:srgbClr val="FF0000"/>
                </a:solidFill>
              </a:rPr>
              <a:t>-TB </a:t>
            </a:r>
            <a:r>
              <a:rPr lang="ka-GE" sz="2400" dirty="0" smtClean="0"/>
              <a:t>N</a:t>
            </a:r>
            <a:r>
              <a:rPr lang="en-US" sz="2400" dirty="0" smtClean="0"/>
              <a:t>C 007 (B-Pa-L) </a:t>
            </a:r>
            <a:r>
              <a:rPr lang="ka-GE" sz="2400" dirty="0" smtClean="0"/>
              <a:t>კლინიკური კვლევა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b="1" dirty="0" smtClean="0">
                <a:solidFill>
                  <a:srgbClr val="FF0000"/>
                </a:solidFill>
              </a:rPr>
              <a:t>SIMPLICI-TB </a:t>
            </a:r>
            <a:r>
              <a:rPr lang="en-US" sz="2400" dirty="0" smtClean="0"/>
              <a:t>NC-008 (B-Pa-M-Z) </a:t>
            </a:r>
            <a:r>
              <a:rPr lang="ka-GE" sz="2400" dirty="0" smtClean="0"/>
              <a:t>კლინიკური კვლევა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400" dirty="0" smtClean="0"/>
          </a:p>
          <a:p>
            <a:pPr eaLnBrk="1" hangingPunct="1">
              <a:buFont typeface="Wingdings 3" pitchFamily="18" charset="2"/>
              <a:buNone/>
            </a:pPr>
            <a:endParaRPr lang="en-GB" sz="3200" b="1" dirty="0" smtClean="0">
              <a:solidFill>
                <a:srgbClr val="FF0000"/>
              </a:solidFill>
            </a:endParaRPr>
          </a:p>
          <a:p>
            <a:pPr eaLnBrk="1" hangingPunct="1"/>
            <a:endParaRPr lang="en-US" sz="3600" dirty="0" smtClean="0"/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7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2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ZA" smtClean="0"/>
              <a:t>STAND PROTOCOL</a:t>
            </a:r>
            <a:endParaRPr lang="en-US" smtClean="0"/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>
          <a:xfrm>
            <a:off x="284163" y="1066801"/>
            <a:ext cx="8402637" cy="5297488"/>
          </a:xfrm>
        </p:spPr>
        <p:txBody>
          <a:bodyPr/>
          <a:lstStyle/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ka-GE" dirty="0" smtClean="0">
              <a:solidFill>
                <a:srgbClr val="FF0000"/>
              </a:solidFill>
            </a:endParaRPr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ka-GE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“STAND </a:t>
            </a:r>
            <a:r>
              <a:rPr lang="ka-GE" sz="2800" b="1" dirty="0" smtClean="0">
                <a:solidFill>
                  <a:srgbClr val="FF0000"/>
                </a:solidFill>
              </a:rPr>
              <a:t>- კვლევა</a:t>
            </a:r>
            <a:r>
              <a:rPr lang="en-US" sz="2800" b="1" dirty="0" smtClean="0">
                <a:solidFill>
                  <a:srgbClr val="FF0000"/>
                </a:solidFill>
              </a:rPr>
              <a:t>”</a:t>
            </a:r>
            <a:endParaRPr lang="en-ZA" sz="2800" b="1" dirty="0" smtClean="0">
              <a:solidFill>
                <a:srgbClr val="FF0000"/>
              </a:solidFill>
            </a:endParaRPr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ka-GE" dirty="0" smtClean="0">
                <a:solidFill>
                  <a:srgbClr val="FF0000"/>
                </a:solidFill>
              </a:rPr>
              <a:t>მე-3 ფაზის ღია ნაწილობრივ რანდომიზებული კვლევა მოქსიფლოქსაცინს პლუს </a:t>
            </a:r>
            <a:r>
              <a:rPr lang="en-US" dirty="0" smtClean="0">
                <a:solidFill>
                  <a:srgbClr val="FF0000"/>
                </a:solidFill>
              </a:rPr>
              <a:t> PA-824</a:t>
            </a:r>
            <a:r>
              <a:rPr lang="ka-GE" dirty="0" smtClean="0">
                <a:solidFill>
                  <a:srgbClr val="FF0000"/>
                </a:solidFill>
              </a:rPr>
              <a:t> პირაზინამიდის კომბინაციის ეფექტურობის, უსაფრთხოებისა და ასატანობის შესაფასებლად წამალზე მგრძნობიარე ნაცხ-დადებითი ფილტვის ტუბერკულოზის მქონე მოზრდილ სუბიექტებში მკურნალობის 4 და 6 თვის შემდეგ და მულტირეზისტენტული ნაცხ-დადებითი ფილტვის ტუბერკულოზის მქონე მოზრდილ სუბიექტებში მკურნალობის 6 თვის შემდეგ</a:t>
            </a: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b="1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b="1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7438" y="5486400"/>
            <a:ext cx="17065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8338" y="0"/>
            <a:ext cx="1876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Slide Number Placeholder 1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4DC2A7-BF69-4300-BC9A-CE8FEB37DF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574" y="1443037"/>
            <a:ext cx="8591677" cy="4805363"/>
          </a:xfrm>
        </p:spPr>
        <p:txBody>
          <a:bodyPr/>
          <a:lstStyle/>
          <a:p>
            <a:pPr>
              <a:buNone/>
            </a:pPr>
            <a:r>
              <a:rPr lang="ka-GE" sz="2800" b="1" dirty="0" smtClean="0">
                <a:solidFill>
                  <a:srgbClr val="FF0000"/>
                </a:solidFill>
                <a:latin typeface="Sylfaen" pitchFamily="18" charset="0"/>
              </a:rPr>
              <a:t>კვლევა არის დახურვის ფაზაში</a:t>
            </a:r>
          </a:p>
          <a:p>
            <a:pPr>
              <a:buNone/>
            </a:pPr>
            <a:endParaRPr lang="ka-GE" dirty="0" smtClean="0"/>
          </a:p>
          <a:p>
            <a:pPr>
              <a:buFont typeface="Wingdings" pitchFamily="2" charset="2"/>
              <a:buChar char="Ø"/>
            </a:pPr>
            <a:r>
              <a:rPr lang="ka-GE" sz="2200" dirty="0" smtClean="0"/>
              <a:t>სპონსორის გადაწყვეტილებით კვლევა შეჩერდა (ყველა საიტზე) 2017 წლის იანვარში</a:t>
            </a:r>
          </a:p>
          <a:p>
            <a:pPr>
              <a:buFont typeface="Wingdings" pitchFamily="2" charset="2"/>
              <a:buChar char="Ø"/>
            </a:pPr>
            <a:r>
              <a:rPr lang="ka-GE" sz="2200" dirty="0" smtClean="0"/>
              <a:t>კვლევაში ჩართულ ორ სუბიექტზე საქართველოში (აქედან ერთი შეწყვეტილი) მონიტორინგი დასრულდა 2017 წლის სექტემბერში. </a:t>
            </a:r>
          </a:p>
          <a:p>
            <a:pPr>
              <a:buFont typeface="Wingdings" pitchFamily="2" charset="2"/>
              <a:buChar char="Ø"/>
            </a:pPr>
            <a:r>
              <a:rPr lang="ka-GE" sz="2200" dirty="0" smtClean="0"/>
              <a:t>კვლევის აუდიტმა განიხილა კვლევის მიმდინარეობა საქართველოს საიტზე 2017 წლის 21-23 თებერვალს და შენიშვნები არ დაფიქსირდა.</a:t>
            </a:r>
          </a:p>
          <a:p>
            <a:pPr>
              <a:buFont typeface="Wingdings" pitchFamily="2" charset="2"/>
              <a:buChar char="Ø"/>
            </a:pPr>
            <a:r>
              <a:rPr lang="ka-GE" sz="2200" dirty="0" smtClean="0"/>
              <a:t>კვლევა განახლებული ინფორმაციით დაიხურება ყველა საიტზე 2018 წლის 31 იანვარს</a:t>
            </a:r>
            <a:endParaRPr 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კვლევის განახლებული სტატუსი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Content Placeholder 3" descr="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5626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GB" sz="3600" b="1" dirty="0" smtClean="0">
                <a:solidFill>
                  <a:srgbClr val="FF0000"/>
                </a:solidFill>
              </a:rPr>
              <a:t>STREAM</a:t>
            </a:r>
            <a:r>
              <a:rPr lang="ka-GE" sz="3600" b="1" dirty="0" smtClean="0">
                <a:solidFill>
                  <a:srgbClr val="FF0000"/>
                </a:solidFill>
              </a:rPr>
              <a:t> კვლევა</a:t>
            </a:r>
            <a:r>
              <a:rPr lang="en-GB" sz="3600" b="1" dirty="0" smtClean="0">
                <a:solidFill>
                  <a:srgbClr val="FF0000"/>
                </a:solidFill>
              </a:rPr>
              <a:t> 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STREAM </a:t>
            </a:r>
            <a:r>
              <a:rPr lang="ka-GE" sz="2800" b="1" dirty="0" smtClean="0">
                <a:solidFill>
                  <a:schemeClr val="accent2">
                    <a:lumMod val="75000"/>
                  </a:schemeClr>
                </a:solidFill>
              </a:rPr>
              <a:t>კვლევის განახლებული სტატუსი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1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417513" y="1312863"/>
            <a:ext cx="8569325" cy="535622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Sylfaen" pitchFamily="18" charset="0"/>
              </a:rPr>
              <a:t>კვლევა არის აქტიურ (სუბიექტების ჩართვის) ფაზაში</a:t>
            </a:r>
            <a:endParaRPr lang="ka-GE" sz="2000" b="1" dirty="0" smtClean="0">
              <a:latin typeface="Sylfae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2017 წლის 15 სექტემბერს, მიღებულია თანხმობა ადგილობრივი ეთიკური კომიტეტისგან და ჯანდაცვის სამინისტროსგან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2017 წლის დეკემბრის თვისათვის სულ დაფიქსირდა კვლევის სუბიექტების: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3 სკრინინგი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2 რადმონიზაცია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0 ადრეული გამოთიშვა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მონიტორინგი ჩატარდა 2017 წლის 31 ოქტომბერს. კვლევის მიმდინარეობაში სერიოზული ხარვეზები არ დაფიქსირებულა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a-GE" sz="2400" b="1" dirty="0" smtClean="0">
              <a:solidFill>
                <a:srgbClr val="FF0000"/>
              </a:solidFill>
            </a:endParaRPr>
          </a:p>
          <a:p>
            <a:endParaRPr lang="ka-GE" sz="2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end TB </a:t>
            </a:r>
            <a:r>
              <a:rPr lang="ka-GE" sz="3200" b="1" dirty="0" smtClean="0">
                <a:solidFill>
                  <a:srgbClr val="FF0000"/>
                </a:solidFill>
              </a:rPr>
              <a:t>- კვლევა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ka-GE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ka-GE" sz="3200" dirty="0" smtClean="0"/>
              <a:t>მულტირეზისტენტული ტუბერკულოზისათვის ახალი მედიკამენტების შეფასება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2">
                    <a:lumMod val="75000"/>
                  </a:schemeClr>
                </a:solidFill>
              </a:rPr>
              <a:t>კვლევის განახლებული სტატუსი: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5427" y="1219200"/>
            <a:ext cx="8518073" cy="5301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Sylfaen" pitchFamily="18" charset="0"/>
              </a:rPr>
              <a:t>კვლევა არის აქტიურ (სუბიექტების ჩართვის) ფაზაში</a:t>
            </a:r>
          </a:p>
          <a:p>
            <a:pPr>
              <a:lnSpc>
                <a:spcPct val="150000"/>
              </a:lnSpc>
              <a:buNone/>
            </a:pPr>
            <a:endParaRPr lang="ka-GE" sz="2000" b="1" dirty="0" smtClean="0">
              <a:latin typeface="Sylfae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 2016 წლის 26 სექტემბერს მოხდა საიტის გააქტიურება.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 2016 წლის დეკემბერში ხელი მოეწერა ტფდეც და </a:t>
            </a:r>
            <a:r>
              <a:rPr lang="en-US" sz="2000" dirty="0" smtClean="0">
                <a:latin typeface="Sylfaen" pitchFamily="18" charset="0"/>
              </a:rPr>
              <a:t>MSF </a:t>
            </a:r>
            <a:r>
              <a:rPr lang="ka-GE" sz="2000" dirty="0" smtClean="0">
                <a:latin typeface="Sylfaen" pitchFamily="18" charset="0"/>
              </a:rPr>
              <a:t>შორის ურთიერთშეთანხმებას </a:t>
            </a:r>
            <a:r>
              <a:rPr lang="en-US" sz="2000" dirty="0" err="1" smtClean="0">
                <a:latin typeface="Sylfaen" pitchFamily="18" charset="0"/>
              </a:rPr>
              <a:t>endTB</a:t>
            </a:r>
            <a:r>
              <a:rPr lang="en-US" sz="2000" dirty="0" smtClean="0">
                <a:latin typeface="Sylfaen" pitchFamily="18" charset="0"/>
              </a:rPr>
              <a:t> </a:t>
            </a:r>
            <a:r>
              <a:rPr lang="ka-GE" sz="2000" dirty="0" smtClean="0">
                <a:latin typeface="Sylfaen" pitchFamily="18" charset="0"/>
              </a:rPr>
              <a:t>კვლევის ფარგლებში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 2017 წლის დეკემბრის თვისათვის სულ დაფიქსირდა კვლევის სუბიექტების: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  14 სკრინინგი 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  10 რადმონიზაცია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ka-GE" sz="1700" dirty="0" smtClean="0">
                <a:latin typeface="Sylfaen" pitchFamily="18" charset="0"/>
              </a:rPr>
              <a:t>  1 ადრეული გამოთიშვა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 მონიტორინგი ჩატარდა 2017 წლის 19 სექტემბერს.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fr-FR" sz="2000" dirty="0"/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193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590800"/>
            <a:ext cx="8229600" cy="3184525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  <a:defRPr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en-US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2590800" y="228600"/>
            <a:ext cx="41088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0" algn="ctr" eaLnBrk="1" hangingPunct="1">
              <a:buFont typeface="Wingdings 3" pitchFamily="18" charset="2"/>
              <a:buNone/>
              <a:defRPr/>
            </a:pPr>
            <a:r>
              <a:rPr lang="ka-GE" sz="3200" b="1" dirty="0" smtClean="0">
                <a:solidFill>
                  <a:srgbClr val="FF0000"/>
                </a:solidFill>
              </a:rPr>
              <a:t>“</a:t>
            </a:r>
            <a:r>
              <a:rPr lang="en-US" sz="3200" b="1" dirty="0" err="1" smtClean="0">
                <a:solidFill>
                  <a:srgbClr val="FF0000"/>
                </a:solidFill>
              </a:rPr>
              <a:t>ZeNIX</a:t>
            </a:r>
            <a:r>
              <a:rPr lang="en-US" sz="3200" b="1" dirty="0" smtClean="0">
                <a:solidFill>
                  <a:srgbClr val="FF0000"/>
                </a:solidFill>
              </a:rPr>
              <a:t>-TB </a:t>
            </a:r>
            <a:r>
              <a:rPr lang="ka-GE" sz="3200" b="1" dirty="0" smtClean="0">
                <a:solidFill>
                  <a:srgbClr val="FF0000"/>
                </a:solidFill>
              </a:rPr>
              <a:t>კვლევა”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ka-GE" sz="3200" dirty="0" smtClean="0">
              <a:solidFill>
                <a:srgbClr val="FF0000"/>
              </a:solidFill>
            </a:endParaRPr>
          </a:p>
          <a:p>
            <a:pPr marL="85725" indent="0" algn="ctr" eaLnBrk="1" hangingPunct="1">
              <a:buFont typeface="Wingdings 3" pitchFamily="18" charset="2"/>
              <a:buNone/>
              <a:defRPr/>
            </a:pP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457200" y="1143000"/>
            <a:ext cx="84582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“</a:t>
            </a:r>
            <a:r>
              <a:rPr kumimoji="0" lang="ka-G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მე-3 ფაზის, ნაწილობრივ ბრმა, რანდომიზირებული კვლევა , რომელიც აფასებს </a:t>
            </a:r>
            <a:r>
              <a:rPr kumimoji="0" lang="ka-GE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ლინეზოლიდი პლუს ბედაქოლინი და პრეტომანიდი</a:t>
            </a:r>
            <a:r>
              <a:rPr kumimoji="0" lang="ka-G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 სხვადასხვა დოზების და მკურნალობის ხანგრძლივობის უსაფრთხოებას და ეფექტიანობას მონაწილეებში ფილტვის ზემდგრადი ტუბერკულოზით 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XDR-TB), </a:t>
            </a:r>
            <a:r>
              <a:rPr kumimoji="0" lang="ka-GE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პრე-ზემდგრადი ტუბერკულოზით, ან მკურნალობისადმი არატოლერანტული/არეაქტიული მულტირეზისტენტული ტუბერკულოზით(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MDR-TB)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930</TotalTime>
  <Words>806</Words>
  <Application>Microsoft Office PowerPoint</Application>
  <PresentationFormat>On-screen Show (4:3)</PresentationFormat>
  <Paragraphs>120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Origin</vt:lpstr>
      <vt:lpstr>კლინიკური კვლევები </vt:lpstr>
      <vt:lpstr>ტფდეც-ში დაგეგმილი/მიმდინარე კლინიკური კვლევები</vt:lpstr>
      <vt:lpstr>PowerPoint Presentation</vt:lpstr>
      <vt:lpstr>კვლევის განახლებული სტატუსი </vt:lpstr>
      <vt:lpstr>PowerPoint Presentation</vt:lpstr>
      <vt:lpstr>STREAM კვლევის განახლებული სტატუსი</vt:lpstr>
      <vt:lpstr>PowerPoint Presentation</vt:lpstr>
      <vt:lpstr>კვლევის განახლებული სტატუსი:</vt:lpstr>
      <vt:lpstr>PowerPoint Presentation</vt:lpstr>
      <vt:lpstr>ZeNIX-TB განახლებული სტატუსი</vt:lpstr>
      <vt:lpstr>ZeNIX-TB განახლებული სტატუსი</vt:lpstr>
      <vt:lpstr> </vt:lpstr>
      <vt:lpstr>სავარაუდო თარიღები:</vt:lpstr>
      <vt:lpstr>          კვლევის ამოცანა(ები):</vt:lpstr>
      <vt:lpstr>PowerPoint Presentation</vt:lpstr>
      <vt:lpstr>საზოგადოების ჩართულობის პროექტი</vt:lpstr>
      <vt:lpstr>ESCA აღიარება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კლინიკური კვლევების მიმოხილვა</dc:title>
  <dc:creator>217</dc:creator>
  <cp:lastModifiedBy>User</cp:lastModifiedBy>
  <cp:revision>163</cp:revision>
  <dcterms:created xsi:type="dcterms:W3CDTF">2015-07-23T06:29:56Z</dcterms:created>
  <dcterms:modified xsi:type="dcterms:W3CDTF">2018-01-22T12:16:53Z</dcterms:modified>
</cp:coreProperties>
</file>